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1264B-D363-4B1B-932B-41D75B2D742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C0C88-A6F3-45BE-BEA7-37E6D27281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68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>
          <a:extLst>
            <a:ext uri="{FF2B5EF4-FFF2-40B4-BE49-F238E27FC236}">
              <a16:creationId xmlns:a16="http://schemas.microsoft.com/office/drawing/2014/main" id="{A859540A-BA7A-821B-8ADB-C48CB731A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c0dc3331c6_0_8:notes">
            <a:extLst>
              <a:ext uri="{FF2B5EF4-FFF2-40B4-BE49-F238E27FC236}">
                <a16:creationId xmlns:a16="http://schemas.microsoft.com/office/drawing/2014/main" id="{1EC0F209-BFD8-B3AA-9E4E-62D36F9FD8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44538" y="739775"/>
            <a:ext cx="5248275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1c0dc3331c6_0_8:notes">
            <a:extLst>
              <a:ext uri="{FF2B5EF4-FFF2-40B4-BE49-F238E27FC236}">
                <a16:creationId xmlns:a16="http://schemas.microsoft.com/office/drawing/2014/main" id="{CB2EC48D-0254-C3A3-8383-083EF53261D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3605" y="4686580"/>
            <a:ext cx="5388842" cy="4439919"/>
          </a:xfrm>
          <a:prstGeom prst="rect">
            <a:avLst/>
          </a:prstGeom>
        </p:spPr>
        <p:txBody>
          <a:bodyPr spcFirstLastPara="1" wrap="square" lIns="83160" tIns="83160" rIns="83160" bIns="83160" anchor="t" anchorCtr="0">
            <a:noAutofit/>
          </a:bodyPr>
          <a:lstStyle/>
          <a:p>
            <a:pPr marL="0" indent="0">
              <a:buNone/>
            </a:pPr>
            <a:r>
              <a:rPr lang="ja" dirty="0">
                <a:solidFill>
                  <a:schemeClr val="dk1"/>
                </a:solidFill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保険外サービス等の費用請求に関する事項</a:t>
            </a:r>
            <a:endParaRPr dirty="0"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</p:spTree>
    <p:extLst>
      <p:ext uri="{BB962C8B-B14F-4D97-AF65-F5344CB8AC3E}">
        <p14:creationId xmlns:p14="http://schemas.microsoft.com/office/powerpoint/2010/main" val="2217511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1D3ED-0124-4DC3-052E-E4313C9D8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431D38D-080E-6AF6-AA0D-D1460B15E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E376F7-4174-B5B1-CCE3-F71D1D11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100D0F-3F1D-B2A5-FA33-E49ABCE2A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210677-969E-7C9D-FC69-C27C0C25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89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434AA-F0B0-725A-6F93-625CA00C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1D16AF-854C-890C-1A45-DDC207147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D2F61-487F-A5F1-E1D3-0F6D12EB5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29A79A-F58D-5437-C2B2-B8697E61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84709F-091F-D075-BD46-3DAA3A09E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4AED03-5BE8-21A6-5C47-0218053D6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16A19A-BC84-47C5-5E3A-35064FAE2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64F215-D4D7-9FD5-A901-E2ACD392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81731F-E709-DB53-10F2-32C4A264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E7B597-928D-4462-F788-2935F2E8E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2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8A0E8-83AA-5DD8-5269-DEC6C368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B5003E-E5AB-F53A-7D4A-9FCBCAF97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8985EB-9CC8-20E9-496F-5705235B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D63FCC-D089-F2B4-2AF6-ABA5B53E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A27CB2-C493-2B02-AA00-5873C01C7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78F62A-8563-1FB0-0CA4-4DB623F5E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2A40AD-FD2A-8926-5F72-1EB5AD346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0F8F28-5382-FFC1-4485-40210FCF1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E90305-1828-830B-83FE-5FB435FF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2CD889-C024-994C-CFA2-301BEB629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68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795EA1-4CF3-DE81-9CA1-235DDD021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693D5E-0808-8073-CF4E-CF9860A88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2CCB9A-08A6-4C2A-5BF0-8F98A15F0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81198F-B616-C1F4-8485-820CECC4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D0306E-2062-930D-9D20-DCCE0460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273A02-4020-D8DB-BEE0-15133A8D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16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5749F-DB88-968F-7850-B23CD3888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4CF252-17AB-3911-9EF1-E6CF4CCBC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49D9DA-8350-4D95-3B9A-B3263C02B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34A947-18D9-2A0C-E28B-65737DABC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35884D-FDDC-90AD-8C1E-300453EDF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974B87-F806-5C54-D357-0FC9C707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8CD26AD-FCCC-4F30-C50D-96B20A81F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89E0935-112D-718A-D3AF-FE75F1C9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13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E08B1-856A-02C9-F3D3-0BFBF7D9A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0ED01E-C144-C375-5DF2-F25BA9A9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894D2C-D49D-0CCD-854C-BB5370E7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777419-ECFF-468D-BB82-3FF0D5CA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E09D90-C81B-CA74-F6E6-F564148F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1EBA2C-1A4F-5C30-B8DC-76B094DD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DDE8A4-960B-718F-73A9-1F9550E1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5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8BF6AE-91BC-44F2-3F3F-4EC62C19F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84C67D-904E-4EBD-F279-0120BD41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739288-772E-05C5-8C76-0C5E53F52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13505D-712D-8A6F-F7AD-5B862C4C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CF6D9B-6FB2-ABD3-1B22-A8EACADF1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DF0E59-EA72-D50C-BBA8-761B862A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24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3AC580-389B-0C1C-A86A-EDA52229B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87ADBC0-28A1-5F65-D0E9-03A3E2AD9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87748D-6270-0829-11CE-2E67222F2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99660F-A688-B475-75BD-FEC7CFF0A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C70958-0EDF-A100-574D-98503EA0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CCDB65-E971-61EA-F72E-FE3033F4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2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E3745BF-5255-4D9F-080B-212490A5E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963C59-D4D8-5D0B-8652-EC6A1BC84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0B5B93-8C32-1FD0-0313-53D1921F2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58ADB-72D3-41DA-8EC6-79564852179E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DFB1F9-E9F9-4A0D-4ACF-E908C7699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D7DE98-6BFE-6E39-B5DD-6902A44E88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1896A-DFCE-4A0C-9A5A-C08A69BFD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93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>
          <a:extLst>
            <a:ext uri="{FF2B5EF4-FFF2-40B4-BE49-F238E27FC236}">
              <a16:creationId xmlns:a16="http://schemas.microsoft.com/office/drawing/2014/main" id="{1B7D0E45-7ABD-A7D8-30B3-FF4F9FCBD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6">
            <a:extLst>
              <a:ext uri="{FF2B5EF4-FFF2-40B4-BE49-F238E27FC236}">
                <a16:creationId xmlns:a16="http://schemas.microsoft.com/office/drawing/2014/main" id="{BA570397-CF2C-A685-21AB-C4AE5E33602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61349" y="176128"/>
            <a:ext cx="9269721" cy="695499"/>
          </a:xfrm>
          <a:prstGeom prst="rect">
            <a:avLst/>
          </a:prstGeom>
        </p:spPr>
        <p:txBody>
          <a:bodyPr spcFirstLastPara="1" vert="horz" wrap="square" lIns="409119" tIns="83124" rIns="83124" bIns="83124" rtlCol="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772"/>
              </a:spcAft>
              <a:buClr>
                <a:schemeClr val="dk1"/>
              </a:buClr>
              <a:buSzPts val="800"/>
            </a:pPr>
            <a:r>
              <a:rPr lang="ja" altLang="en-US" sz="3089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保険対象外の費用についてのお知らせ</a:t>
            </a:r>
            <a:endParaRPr sz="3089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  <p:sp>
        <p:nvSpPr>
          <p:cNvPr id="314" name="Google Shape;314;p26">
            <a:extLst>
              <a:ext uri="{FF2B5EF4-FFF2-40B4-BE49-F238E27FC236}">
                <a16:creationId xmlns:a16="http://schemas.microsoft.com/office/drawing/2014/main" id="{1A0CFC82-1C14-A623-37DA-EFC71FA5BCA8}"/>
              </a:ext>
            </a:extLst>
          </p:cNvPr>
          <p:cNvSpPr txBox="1"/>
          <p:nvPr/>
        </p:nvSpPr>
        <p:spPr>
          <a:xfrm>
            <a:off x="2391063" y="974849"/>
            <a:ext cx="7410293" cy="72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7687" tIns="117687" rIns="117687" bIns="117687" anchor="t" anchorCtr="0">
            <a:noAutofit/>
          </a:bodyPr>
          <a:lstStyle/>
          <a:p>
            <a:r>
              <a:rPr lang="ja" altLang="en-US" sz="1545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当薬局では療養給付（健康保険から給付される医療費）と直接関係のない以下の項目においては、実費で負担をお願いしています。ご了承ください。</a:t>
            </a:r>
            <a:endParaRPr sz="1545" dirty="0"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  <p:sp>
        <p:nvSpPr>
          <p:cNvPr id="315" name="Google Shape;315;p26">
            <a:extLst>
              <a:ext uri="{FF2B5EF4-FFF2-40B4-BE49-F238E27FC236}">
                <a16:creationId xmlns:a16="http://schemas.microsoft.com/office/drawing/2014/main" id="{10279E78-F5F7-07DE-63AA-853FA4934AA8}"/>
              </a:ext>
            </a:extLst>
          </p:cNvPr>
          <p:cNvSpPr txBox="1"/>
          <p:nvPr/>
        </p:nvSpPr>
        <p:spPr>
          <a:xfrm>
            <a:off x="2034206" y="3149249"/>
            <a:ext cx="2968471" cy="1558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124" tIns="83124" rIns="83124" bIns="83124" anchor="t" anchorCtr="0">
            <a:noAutofit/>
          </a:bodyPr>
          <a:lstStyle/>
          <a:p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水剤容器  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100mL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まで：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50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pPr marL="810936"/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 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150mL,200mL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100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-JP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pPr marL="810936"/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300mL.500mL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150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軟膏容器  </a:t>
            </a:r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30g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まで</a:t>
            </a:r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: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30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　　　　  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50g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50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-JP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　　　　  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100g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80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-JP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　　　　  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200g,300g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100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-JP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</p:txBody>
      </p:sp>
      <p:sp>
        <p:nvSpPr>
          <p:cNvPr id="316" name="Google Shape;316;p26">
            <a:extLst>
              <a:ext uri="{FF2B5EF4-FFF2-40B4-BE49-F238E27FC236}">
                <a16:creationId xmlns:a16="http://schemas.microsoft.com/office/drawing/2014/main" id="{BE320693-E2FC-CB0A-9714-450C26CAD848}"/>
              </a:ext>
            </a:extLst>
          </p:cNvPr>
          <p:cNvSpPr txBox="1"/>
          <p:nvPr/>
        </p:nvSpPr>
        <p:spPr>
          <a:xfrm>
            <a:off x="7976953" y="3051458"/>
            <a:ext cx="2494684" cy="843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124" tIns="83124" rIns="83124" bIns="83124" anchor="t" anchorCtr="0">
            <a:noAutofit/>
          </a:bodyPr>
          <a:lstStyle/>
          <a:p>
            <a:pPr algn="ctr"/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日分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につき</a:t>
            </a:r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pPr algn="ctr"/>
            <a:r>
              <a:rPr lang="ja-JP" altLang="en-US" sz="1416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３４０</a:t>
            </a:r>
            <a:r>
              <a:rPr lang="ja" altLang="en-US" sz="1416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sz="1416" b="1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pPr algn="ctr"/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</p:txBody>
      </p:sp>
      <p:sp>
        <p:nvSpPr>
          <p:cNvPr id="318" name="Google Shape;318;p26">
            <a:extLst>
              <a:ext uri="{FF2B5EF4-FFF2-40B4-BE49-F238E27FC236}">
                <a16:creationId xmlns:a16="http://schemas.microsoft.com/office/drawing/2014/main" id="{0E4FE092-0D40-71B6-9FC5-14DBDB73A2A5}"/>
              </a:ext>
            </a:extLst>
          </p:cNvPr>
          <p:cNvSpPr txBox="1"/>
          <p:nvPr/>
        </p:nvSpPr>
        <p:spPr>
          <a:xfrm>
            <a:off x="2256506" y="6148090"/>
            <a:ext cx="1609524" cy="3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124" tIns="83124" rIns="83124" bIns="83124" anchor="t" anchorCtr="0">
            <a:noAutofit/>
          </a:bodyPr>
          <a:lstStyle/>
          <a:p>
            <a:pPr algn="ctr"/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実費</a:t>
            </a:r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</p:txBody>
      </p:sp>
      <p:sp>
        <p:nvSpPr>
          <p:cNvPr id="319" name="Google Shape;319;p26">
            <a:extLst>
              <a:ext uri="{FF2B5EF4-FFF2-40B4-BE49-F238E27FC236}">
                <a16:creationId xmlns:a16="http://schemas.microsoft.com/office/drawing/2014/main" id="{9D95A49F-932C-F787-75B4-2E429CB6AD87}"/>
              </a:ext>
            </a:extLst>
          </p:cNvPr>
          <p:cNvSpPr txBox="1"/>
          <p:nvPr/>
        </p:nvSpPr>
        <p:spPr>
          <a:xfrm>
            <a:off x="5112593" y="6198208"/>
            <a:ext cx="2222045" cy="61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124" tIns="83124" rIns="83124" bIns="83124" anchor="t" anchorCtr="0">
            <a:noAutofit/>
          </a:bodyPr>
          <a:lstStyle/>
          <a:p>
            <a:pPr algn="ctr"/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1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回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につき</a:t>
            </a:r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pPr algn="ctr"/>
            <a:r>
              <a:rPr lang="en-US" altLang="ja-JP" sz="1416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500</a:t>
            </a:r>
            <a:r>
              <a:rPr lang="ja" altLang="en-US" sz="1416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sz="1416" b="1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</p:txBody>
      </p:sp>
      <p:sp>
        <p:nvSpPr>
          <p:cNvPr id="320" name="Google Shape;320;p26">
            <a:extLst>
              <a:ext uri="{FF2B5EF4-FFF2-40B4-BE49-F238E27FC236}">
                <a16:creationId xmlns:a16="http://schemas.microsoft.com/office/drawing/2014/main" id="{EA340EB4-1D53-112A-E851-5A9456CE29DF}"/>
              </a:ext>
            </a:extLst>
          </p:cNvPr>
          <p:cNvSpPr txBox="1"/>
          <p:nvPr/>
        </p:nvSpPr>
        <p:spPr>
          <a:xfrm>
            <a:off x="7697150" y="6105622"/>
            <a:ext cx="3134093" cy="72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124" tIns="83124" rIns="83124" bIns="83124" anchor="t" anchorCtr="0">
            <a:noAutofit/>
          </a:bodyPr>
          <a:lstStyle/>
          <a:p>
            <a:pPr algn="ctr">
              <a:spcBef>
                <a:spcPts val="644"/>
              </a:spcBef>
            </a:pP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※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各店舗で取り扱いが異なるため、各店舗今まで通りの値段で据え置き。</a:t>
            </a:r>
            <a:endParaRPr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</p:txBody>
      </p:sp>
      <p:pic>
        <p:nvPicPr>
          <p:cNvPr id="321" name="Google Shape;321;p26">
            <a:extLst>
              <a:ext uri="{FF2B5EF4-FFF2-40B4-BE49-F238E27FC236}">
                <a16:creationId xmlns:a16="http://schemas.microsoft.com/office/drawing/2014/main" id="{A22EB49D-1E32-8F5A-08E7-EB759FAE26C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78245" y="5528199"/>
            <a:ext cx="579583" cy="579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26">
            <a:extLst>
              <a:ext uri="{FF2B5EF4-FFF2-40B4-BE49-F238E27FC236}">
                <a16:creationId xmlns:a16="http://schemas.microsoft.com/office/drawing/2014/main" id="{1EC66362-0643-AFEF-913F-E3EC3C7A4AE7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9402" y="5559926"/>
            <a:ext cx="579583" cy="579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26">
            <a:extLst>
              <a:ext uri="{FF2B5EF4-FFF2-40B4-BE49-F238E27FC236}">
                <a16:creationId xmlns:a16="http://schemas.microsoft.com/office/drawing/2014/main" id="{23C25E4B-2283-C4BF-78EF-757D913E032B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34906" y="2400659"/>
            <a:ext cx="579551" cy="579551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25" name="Google Shape;325;p26">
            <a:extLst>
              <a:ext uri="{FF2B5EF4-FFF2-40B4-BE49-F238E27FC236}">
                <a16:creationId xmlns:a16="http://schemas.microsoft.com/office/drawing/2014/main" id="{90C5177C-93DA-C9B6-9F17-17BA1391BE60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30020" y="5396474"/>
            <a:ext cx="843018" cy="84301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6" name="Google Shape;326;p26">
            <a:extLst>
              <a:ext uri="{FF2B5EF4-FFF2-40B4-BE49-F238E27FC236}">
                <a16:creationId xmlns:a16="http://schemas.microsoft.com/office/drawing/2014/main" id="{A9FA95FF-7716-8E03-5195-8672E95B1515}"/>
              </a:ext>
            </a:extLst>
          </p:cNvPr>
          <p:cNvCxnSpPr/>
          <p:nvPr/>
        </p:nvCxnSpPr>
        <p:spPr>
          <a:xfrm rot="10800000" flipH="1">
            <a:off x="1462122" y="861571"/>
            <a:ext cx="9268176" cy="10041"/>
          </a:xfrm>
          <a:prstGeom prst="straightConnector1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7" name="Google Shape;327;p26">
            <a:extLst>
              <a:ext uri="{FF2B5EF4-FFF2-40B4-BE49-F238E27FC236}">
                <a16:creationId xmlns:a16="http://schemas.microsoft.com/office/drawing/2014/main" id="{D7FBD59F-DE96-4E91-5A44-9B6E16F292B3}"/>
              </a:ext>
            </a:extLst>
          </p:cNvPr>
          <p:cNvSpPr/>
          <p:nvPr/>
        </p:nvSpPr>
        <p:spPr>
          <a:xfrm>
            <a:off x="2005629" y="1721690"/>
            <a:ext cx="5520431" cy="428653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ja" altLang="en-US" sz="1545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薬剤の容器代</a:t>
            </a:r>
            <a:endParaRPr sz="2317" dirty="0"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  <p:pic>
        <p:nvPicPr>
          <p:cNvPr id="328" name="Google Shape;328;p26">
            <a:extLst>
              <a:ext uri="{FF2B5EF4-FFF2-40B4-BE49-F238E27FC236}">
                <a16:creationId xmlns:a16="http://schemas.microsoft.com/office/drawing/2014/main" id="{36382F0F-AFC8-6241-A21C-E88C48770C57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36866" y="2222100"/>
            <a:ext cx="1257954" cy="855393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26">
            <a:extLst>
              <a:ext uri="{FF2B5EF4-FFF2-40B4-BE49-F238E27FC236}">
                <a16:creationId xmlns:a16="http://schemas.microsoft.com/office/drawing/2014/main" id="{1B78C1BF-1D6E-5796-8D8D-DDBD7BF2E28C}"/>
              </a:ext>
            </a:extLst>
          </p:cNvPr>
          <p:cNvSpPr/>
          <p:nvPr/>
        </p:nvSpPr>
        <p:spPr>
          <a:xfrm>
            <a:off x="8088075" y="1698305"/>
            <a:ext cx="2383080" cy="428653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ja" altLang="en-US" sz="1545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患者希望による一包化</a:t>
            </a:r>
            <a:endParaRPr sz="1545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  <p:sp>
        <p:nvSpPr>
          <p:cNvPr id="330" name="Google Shape;330;p26">
            <a:extLst>
              <a:ext uri="{FF2B5EF4-FFF2-40B4-BE49-F238E27FC236}">
                <a16:creationId xmlns:a16="http://schemas.microsoft.com/office/drawing/2014/main" id="{DFFD59E8-F087-4E5F-3380-BACFF9FD3238}"/>
              </a:ext>
            </a:extLst>
          </p:cNvPr>
          <p:cNvSpPr/>
          <p:nvPr/>
        </p:nvSpPr>
        <p:spPr>
          <a:xfrm>
            <a:off x="4848868" y="4799518"/>
            <a:ext cx="2677193" cy="579647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ja" altLang="en-US" sz="1545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患者さん宅への在宅医療の交通費</a:t>
            </a:r>
            <a:endParaRPr sz="2317" dirty="0"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  <p:sp>
        <p:nvSpPr>
          <p:cNvPr id="331" name="Google Shape;331;p26">
            <a:extLst>
              <a:ext uri="{FF2B5EF4-FFF2-40B4-BE49-F238E27FC236}">
                <a16:creationId xmlns:a16="http://schemas.microsoft.com/office/drawing/2014/main" id="{CE9FED46-2064-4EDD-5493-3C935022419E}"/>
              </a:ext>
            </a:extLst>
          </p:cNvPr>
          <p:cNvSpPr/>
          <p:nvPr/>
        </p:nvSpPr>
        <p:spPr>
          <a:xfrm>
            <a:off x="1943455" y="4799518"/>
            <a:ext cx="2383080" cy="611313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ja" altLang="en-US" sz="1545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患者希望による</a:t>
            </a:r>
            <a:endParaRPr sz="1545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ja" altLang="en-US" sz="1545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甘味料などの添加</a:t>
            </a:r>
            <a:endParaRPr sz="1545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  <p:sp>
        <p:nvSpPr>
          <p:cNvPr id="332" name="Google Shape;332;p26">
            <a:extLst>
              <a:ext uri="{FF2B5EF4-FFF2-40B4-BE49-F238E27FC236}">
                <a16:creationId xmlns:a16="http://schemas.microsoft.com/office/drawing/2014/main" id="{AF9CD2E5-8F78-8CA3-CB07-D07A06009B4C}"/>
              </a:ext>
            </a:extLst>
          </p:cNvPr>
          <p:cNvSpPr/>
          <p:nvPr/>
        </p:nvSpPr>
        <p:spPr>
          <a:xfrm>
            <a:off x="8044779" y="4783685"/>
            <a:ext cx="2383080" cy="611313"/>
          </a:xfrm>
          <a:prstGeom prst="roundRect">
            <a:avLst>
              <a:gd name="adj" fmla="val 50000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ja" altLang="en-US" sz="1545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患者希望による</a:t>
            </a:r>
            <a:endParaRPr sz="1545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ja" altLang="en-US" sz="1545" b="1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BIZ UDPGothic"/>
                <a:sym typeface="BIZ UDPGothic"/>
              </a:rPr>
              <a:t>服薬カレンダー</a:t>
            </a:r>
            <a:endParaRPr sz="1545" b="1" dirty="0">
              <a:solidFill>
                <a:schemeClr val="dk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BIZ UDPGothic"/>
              <a:sym typeface="BIZ UDPGothic"/>
            </a:endParaRPr>
          </a:p>
        </p:txBody>
      </p:sp>
      <p:sp>
        <p:nvSpPr>
          <p:cNvPr id="2" name="Google Shape;315;p26">
            <a:extLst>
              <a:ext uri="{FF2B5EF4-FFF2-40B4-BE49-F238E27FC236}">
                <a16:creationId xmlns:a16="http://schemas.microsoft.com/office/drawing/2014/main" id="{8BB880DA-04AB-692B-2058-10CE64B7E21F}"/>
              </a:ext>
            </a:extLst>
          </p:cNvPr>
          <p:cNvSpPr txBox="1"/>
          <p:nvPr/>
        </p:nvSpPr>
        <p:spPr>
          <a:xfrm>
            <a:off x="5002678" y="3207133"/>
            <a:ext cx="3318454" cy="773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124" tIns="83124" rIns="83124" bIns="83124" anchor="t" anchorCtr="0">
            <a:noAutofit/>
          </a:bodyPr>
          <a:lstStyle/>
          <a:p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外用瓶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(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茶色の容器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)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50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-JP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点鼻スプレー容器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(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ノズル付き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)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200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-JP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  <a:p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詰替え容器：</a:t>
            </a:r>
            <a:r>
              <a:rPr lang="en-US" altLang="ja-JP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50</a:t>
            </a:r>
            <a:r>
              <a:rPr lang="ja-JP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BIZ UDGothic"/>
                <a:sym typeface="BIZ UDGothic"/>
              </a:rPr>
              <a:t>円</a:t>
            </a:r>
            <a:endParaRPr lang="en-US" altLang="ja-JP" sz="1416" dirty="0">
              <a:latin typeface="游ゴシック" panose="020B0400000000000000" pitchFamily="50" charset="-128"/>
              <a:ea typeface="游ゴシック" panose="020B0400000000000000" pitchFamily="50" charset="-128"/>
              <a:cs typeface="BIZ UDGothic"/>
              <a:sym typeface="BIZ UDGothic"/>
            </a:endParaRPr>
          </a:p>
        </p:txBody>
      </p:sp>
    </p:spTree>
    <p:extLst>
      <p:ext uri="{BB962C8B-B14F-4D97-AF65-F5344CB8AC3E}">
        <p14:creationId xmlns:p14="http://schemas.microsoft.com/office/powerpoint/2010/main" val="415846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184</Words>
  <Application>Microsoft Office PowerPoint</Application>
  <PresentationFormat>ワイド画面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保険対象外の費用についてのお知らせ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美文 坂井</dc:creator>
  <cp:lastModifiedBy>勝央 山本</cp:lastModifiedBy>
  <cp:revision>1</cp:revision>
  <dcterms:created xsi:type="dcterms:W3CDTF">2025-05-01T04:59:43Z</dcterms:created>
  <dcterms:modified xsi:type="dcterms:W3CDTF">2025-05-31T23:22:31Z</dcterms:modified>
</cp:coreProperties>
</file>